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htjIfIzV4Q+7lPHoxUIn5itWmT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0" name="Google Shape;45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2" name="Google Shape;47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5" name="Google Shape;505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3047b4fb9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7" name="Google Shape;527;g3047b4fb9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047b4fb9d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8" name="Google Shape;538;g3047b4fb9d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3047b4fb9d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g3047b4fb9d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3047b4fb9d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g3047b4fb9d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3047b4fb9d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1" name="Google Shape;571;g3047b4fb9d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3047b4fb9d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2" name="Google Shape;582;g3047b4fb9d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3047b4fb9d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3" name="Google Shape;593;g3047b4fb9d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3047b4fb9d1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4" name="Google Shape;604;g3047b4fb9d1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44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5" name="Google Shape;615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5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11" Type="http://schemas.openxmlformats.org/officeDocument/2006/relationships/image" Target="../media/image6.png"/><Relationship Id="rId10" Type="http://schemas.openxmlformats.org/officeDocument/2006/relationships/image" Target="../media/image3.png"/><Relationship Id="rId12" Type="http://schemas.openxmlformats.org/officeDocument/2006/relationships/image" Target="../media/image9.png"/><Relationship Id="rId9" Type="http://schemas.openxmlformats.org/officeDocument/2006/relationships/image" Target="../media/image1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what-we-do/open-education/europeannetwork-openeducation-librarians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261200" y="538100"/>
            <a:ext cx="49005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</a:t>
            </a:r>
            <a:b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narzędzi ENOEL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1127475" y="3143500"/>
            <a:ext cx="70077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Skorzystaj z naszych szablonów, aby promować Otwartą Edukację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"/>
          <p:cNvSpPr txBox="1"/>
          <p:nvPr/>
        </p:nvSpPr>
        <p:spPr>
          <a:xfrm>
            <a:off x="2513350" y="290150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Zasoby Edukacyjne (OZE) powinny być: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0"/>
          <p:cNvSpPr txBox="1"/>
          <p:nvPr/>
        </p:nvSpPr>
        <p:spPr>
          <a:xfrm>
            <a:off x="2513350" y="1629725"/>
            <a:ext cx="5527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„dostępne zawsze i wszędzie dla wszystkich,         w tym osób niepełnosprawnych i osób pochodzących z grup marginalizowanych lub znajdujących się w niekorzystnej sytuacji”.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0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10"/>
          <p:cNvSpPr txBox="1"/>
          <p:nvPr/>
        </p:nvSpPr>
        <p:spPr>
          <a:xfrm>
            <a:off x="2519000" y="3868000"/>
            <a:ext cx="6624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 txBox="1"/>
          <p:nvPr/>
        </p:nvSpPr>
        <p:spPr>
          <a:xfrm>
            <a:off x="2507700" y="259250"/>
            <a:ext cx="5955600" cy="12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Zasoby Edukacyjne (OZE) mogą: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1"/>
          <p:cNvSpPr txBox="1"/>
          <p:nvPr/>
        </p:nvSpPr>
        <p:spPr>
          <a:xfrm>
            <a:off x="2507700" y="1936725"/>
            <a:ext cx="53847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„pom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 zaspokoić potrzeby poszczególnych uczniów    i skutecznie promować równość płci oraz zachęcać     do innowacyjnych podejść pedagogicznych, dydaktycznych i metodologicznych”.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" name="Google Shape;16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1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2519000" y="3868000"/>
            <a:ext cx="6624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2519000" y="207375"/>
            <a:ext cx="6284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Otwarta edukacja</a:t>
            </a:r>
            <a:r>
              <a:rPr b="0" i="0" lang="en" sz="2100" u="none" cap="none" strike="noStrike">
                <a:solidFill>
                  <a:srgbClr val="202124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odpowiednie metodologie pedagogiczne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dobrze zaprojektowane cele nauczania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różnorodność zajęć edukacyjnych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2"/>
          <p:cNvSpPr txBox="1"/>
          <p:nvPr/>
        </p:nvSpPr>
        <p:spPr>
          <a:xfrm>
            <a:off x="2519000" y="1960675"/>
            <a:ext cx="6284400" cy="19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„szerszy zakres innowacyjnych opcji pedagogicznych, aby zaangażować zarówno edukatorów, jak i uczniów, aby stali się bardziej aktywnymi uczestnikami procesów edukacyjnych i twórcami treści jako członkowie zróżnicowanych                    i integracyjnych społeczeństw wiedzy”.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8" name="Google Shape;17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0" name="Google Shape;18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2"/>
          <p:cNvSpPr txBox="1"/>
          <p:nvPr/>
        </p:nvSpPr>
        <p:spPr>
          <a:xfrm>
            <a:off x="499699" y="259250"/>
            <a:ext cx="163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12"/>
          <p:cNvSpPr txBox="1"/>
          <p:nvPr/>
        </p:nvSpPr>
        <p:spPr>
          <a:xfrm>
            <a:off x="2519000" y="3868000"/>
            <a:ext cx="6624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3"/>
          <p:cNvSpPr txBox="1"/>
          <p:nvPr/>
        </p:nvSpPr>
        <p:spPr>
          <a:xfrm>
            <a:off x="3094275" y="54100"/>
            <a:ext cx="5913600" cy="4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stały dostęp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uczący się będą mogli uzyskać dostęp do zasobów, nawet po ukończeniu zajęć.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integrację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można dostosować do konkretnych profili i scenariuszy uczniów, odpowiadając na potrzeby integracji na różnych poziomach.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dywersyfikację uczenia się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w różnych formatach, z każdego miejsca w dowolnym czasie, z możliwością wielokrotnego odtwarzania (powtórki mają tu olbrzymie znaczenie!) oraz z różnych urządzeń. OZE wspierają również pozaformalne i mniej formalne sposoby uczenia się.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uczenie się przez całe życie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są dostępne dla każdego w każdym wieku. Każdy, kto chce poszerzyć swoją wiedzę, powtórzyć materiał lub odświeżyć swoją pamięć może sięgnąć po OZE.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koszty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wysokie ceny materiałów edukacyjnych mogą skłonić studentów do korzystania ze starszych wersji publikacji; z OZE nie stanowi to problemu.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2" name="Google Shape;1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 txBox="1"/>
          <p:nvPr/>
        </p:nvSpPr>
        <p:spPr>
          <a:xfrm>
            <a:off x="25580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4"/>
          <p:cNvSpPr txBox="1"/>
          <p:nvPr/>
        </p:nvSpPr>
        <p:spPr>
          <a:xfrm>
            <a:off x="3214225" y="1313200"/>
            <a:ext cx="54393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stały dostęp: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uczący się będą mogli uzyskać dostęp do zasobów, nawet po ukończeniu zajęć.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4"/>
          <p:cNvSpPr txBox="1"/>
          <p:nvPr/>
        </p:nvSpPr>
        <p:spPr>
          <a:xfrm>
            <a:off x="23220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 txBox="1"/>
          <p:nvPr/>
        </p:nvSpPr>
        <p:spPr>
          <a:xfrm>
            <a:off x="3191750" y="1195750"/>
            <a:ext cx="5776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integrację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można dostosować do konkretnych profili i scenariuszy uczniów, odpowiadając na potrzeby integracji na różnych poziomach.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5"/>
          <p:cNvSpPr txBox="1"/>
          <p:nvPr/>
        </p:nvSpPr>
        <p:spPr>
          <a:xfrm>
            <a:off x="224325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6"/>
          <p:cNvSpPr txBox="1"/>
          <p:nvPr/>
        </p:nvSpPr>
        <p:spPr>
          <a:xfrm>
            <a:off x="3193050" y="226000"/>
            <a:ext cx="57732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dywersyfikację uczenia się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dostępne w różnych formatach, z każdego miejsca w dowolnym czasie, z możliwością wielokrotnego odtwarzania (powtórki mają tu olbrzymie znaczenie!) oraz z różnych urządzeń. OZE wspierają również pozaformalne i mniej formalne sposoby uczenia się.</a:t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3" name="Google Shape;223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6"/>
          <p:cNvSpPr txBox="1"/>
          <p:nvPr/>
        </p:nvSpPr>
        <p:spPr>
          <a:xfrm>
            <a:off x="23220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 txBox="1"/>
          <p:nvPr/>
        </p:nvSpPr>
        <p:spPr>
          <a:xfrm>
            <a:off x="3215750" y="780100"/>
            <a:ext cx="5682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uczenie się przez całe życie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dostępne dla każdego w każdym wieku. Każdy, kto chce poszerzyć swoją wiedzę, powtórzyć materiał lub odświeżyć swoją pamięć może sięgnąć po OZE.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23220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8"/>
          <p:cNvSpPr txBox="1"/>
          <p:nvPr/>
        </p:nvSpPr>
        <p:spPr>
          <a:xfrm>
            <a:off x="3194325" y="1010950"/>
            <a:ext cx="52659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koszty: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wysokie ceny materiałów edukacyjnych mogą skłonić studentów do korzystania ze starszych wersji publikacji; z OZE nie stanowi to problemu.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 txBox="1"/>
          <p:nvPr/>
        </p:nvSpPr>
        <p:spPr>
          <a:xfrm>
            <a:off x="22435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9"/>
          <p:cNvSpPr txBox="1"/>
          <p:nvPr/>
        </p:nvSpPr>
        <p:spPr>
          <a:xfrm>
            <a:off x="3215600" y="58600"/>
            <a:ext cx="5545500" cy="43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możliwości uczenia się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uczniowie i studenci korzystający z OZE radzą sobie równie dobrze, lub nawet lepiej, jak ci, którzy korzystają z tradycyjnych materiałów (http://openedgroup.org/review).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gotowość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mogą być dostępne już od samego początku zajęć, co oznacza, że uczniowie i studenci mogą od razu zacząć z nich korzystać.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umożliwiają poprawę jakości, stałą aktualizację zawartych treści oraz szybkie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ozpowszechnianie.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Motywują do otwartości w edukacji</a:t>
            </a: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uczniowie i studenci mogą być uznani za członków zespołu autorskiego                  i doceniani za swoją pracę i umiejętności.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6" name="Google Shape;256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 txBox="1"/>
          <p:nvPr/>
        </p:nvSpPr>
        <p:spPr>
          <a:xfrm>
            <a:off x="240075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499525" y="263125"/>
            <a:ext cx="7926000" cy="4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Witamy w Zestawie narzędzi o korzyściach Otwartej Edukacji!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Jest to zestaw narzędzi (slajdy, ulotki i karty) przygotowany przez 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European Network of Open Education Librarians (ENOEL)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estaw narzędzi ma na celu pomóc w podnoszeniu świadomości znaczenia Otwartej Edukacji. Wskazuje korzyści dla uczniów i studentów, nauczycieli, instytucji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społeczeństwa 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oraz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bibliotekarzy.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zestaw zawiera szablony slajdów.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korzystać z szablonów bezpośrednio w obecnej postaci lub możesz dostosować je do własnych potrzeb.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korzystać z szablonu bez adaptacji, po prostu pobierz cały zestaw lub pojedynczy slajd, który chcesz użyć.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dostosować szablon do swoich potrzeb: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Pobierz narzędzie, któr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chcesz użyć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Dostosuj je do swoich potrzeb (dodaj logo swojej organizacji i wprowadź wszelkie inne zmiany, które uznasz za stosowne)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Upewnij się, że zaadaptowana wersja ma adnotację: „Ten dokument jest pochodną [nazwa pliku (na przykład Polish_1. OE Benefits - ENOEL slides], [link do oryginalnego źródła: </a:t>
            </a:r>
            <a:r>
              <a:rPr lang="en" sz="9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autorstwa </a:t>
            </a:r>
            <a:r>
              <a:rPr b="0" i="0" lang="en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Poniżej znajdziesz krótki opis jak zorganizowany jest ten zestaw i sugerowane zastosowania dla poszczególnych slajdów.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są tylko sugestie; zachęcamy do wybierania i tworzenia narzędzi dostosowanych do 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własnych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potrzeb.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przedstawia przykład dostosowania szablonu, w tym umieszczenie loga organizacji i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oświadczenia o atrybucji.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4-12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można traktować jako „zajawki”; zadają podstawowe pytania i określają podstawy Otwartych Zasobów Edukacyjnych (OZE). Możesz ich użyć jako wstępu do swojej prezentacji, aby wzbudzić ciekawość.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1</a:t>
            </a:r>
            <a:r>
              <a:rPr b="1"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b="1"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51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przedstawiają korzyś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 OE dla pięciu r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óżnych grup: uczniów (żółte tło), nauczycieli (pomarańczowe tło), instytucji (turkusowe tło), dla wszystkich (białe tło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i dla bibliotekarzy (niebieskie tło)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Możesz ich użyć, aby zwrócić się do tych konkretnych grup.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otwierające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dla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każdej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grup (slajdy 13, 21, 29, 36, 44) pokazują, jakie korzyści ENOEL uważa za najważniejsze dla każdej grupy,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następnie każda korzyść jest przedstawiona na osobnych slajdach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zamykające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w każdej grupie wymieniają pozostałe korzyści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(slajdy 19-20 dla uczniów, 27-28 dla nauczycieli, 35 dla instytucji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43 dla wszystki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ch i 50-51 dla bibliotekarzy).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0"/>
          <p:cNvSpPr txBox="1"/>
          <p:nvPr/>
        </p:nvSpPr>
        <p:spPr>
          <a:xfrm>
            <a:off x="3208575" y="426600"/>
            <a:ext cx="5445000" cy="3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na uczenie się bez dodatkowych kosztów: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= brak opłat + szersze uprawnienia do dalszego wykorzystania.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lepszą edukację, a przez to lepszą przyszłość (zgodnie z 4 Celem Zrównoważonego Rozwoju: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"Zapewnić wszystkim edukację wysokiej jakości oraz promować uczenie się przez całe życie").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zrozumienie: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Uczniowie i studenci są w stanie zweryfikować koncepcje/pomysły przy użyciu zakresu różnych zasobów (tj. powtórzyć tę samą koncepcję z innym wyjaśnieniem).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Współtworzą</a:t>
            </a: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dają studentom możliwość bycia partnerem w tworzeniu, czerpiąc z tego procesu osobiste korzyści.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7" name="Google Shape;267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192050" y="1334200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"/>
          <p:cNvSpPr/>
          <p:nvPr/>
        </p:nvSpPr>
        <p:spPr>
          <a:xfrm>
            <a:off x="0" y="0"/>
            <a:ext cx="2195400" cy="45264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1"/>
          <p:cNvSpPr txBox="1"/>
          <p:nvPr/>
        </p:nvSpPr>
        <p:spPr>
          <a:xfrm>
            <a:off x="3060800" y="146900"/>
            <a:ext cx="59301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Zezwalają na adaptację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nauczyciele mogą (częściowo lub całkowicie) dostosowywać OZE, tworząc najlepszą mieszankę materiałów edukacyjnych związaną z różnymi zagadnieniami edukacyjnymi i jednocześnie stale poprawiać ich jakość.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standardy otwartej pedagogiki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dzięki OZE uczniowie i studenci są głęboko zaangażowani w proces edukacyjny i tworzenie materiałów edukacyjnych, zasadniczo czyniąc je własnymi, pod kierunkiem nauczyciela.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Ugruntowują reputację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wysokiej jakości OZE zwiększają reputację nauczyciela na poziomie lokalnym i globalnym, jednocześnie oferują nowe możliwości współpracy z kolegami z całego świata.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nakłady pracy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nauczyciele nie muszą za każdym razem "wymyślać koła na nowo", zamiast tego mogą ponownie wykorzystać to, co już istnieje.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Inspirują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to sposób na nowe pomysły.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1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2"/>
          <p:cNvSpPr txBox="1"/>
          <p:nvPr/>
        </p:nvSpPr>
        <p:spPr>
          <a:xfrm>
            <a:off x="3123975" y="641500"/>
            <a:ext cx="57219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Zezwalają na adaptację: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nauczyciele mogą (częściowo lub całkowicie) dostosowywać OZE, tworząc najlepszą mieszankę materiałów edukacyjnych związaną      z różnymi zagadnieniami edukacyjnymi i jednocześnie stale poprawiać ich jakość.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 txBox="1"/>
          <p:nvPr/>
        </p:nvSpPr>
        <p:spPr>
          <a:xfrm>
            <a:off x="3123975" y="575250"/>
            <a:ext cx="54600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standardy otwartej pedagogiki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dzięki OZE uczniowie i studenci są głęboko zaangażowani w proces edukacyjny i tworzenie materiałów edukacyjnych, zasadniczo czyniąc je własnymi, pod kierunkiem nauczyciela.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4"/>
          <p:cNvSpPr txBox="1"/>
          <p:nvPr/>
        </p:nvSpPr>
        <p:spPr>
          <a:xfrm>
            <a:off x="3145475" y="990750"/>
            <a:ext cx="54600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Ugruntowują reputację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wysokiej jakości OZE zwiększają reputację nauczyciela na poziomie lokalnym i globalnym, jednocześnie oferują nowe możliwości współpracy z kolegami z całego świata.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4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5"/>
          <p:cNvSpPr txBox="1"/>
          <p:nvPr/>
        </p:nvSpPr>
        <p:spPr>
          <a:xfrm>
            <a:off x="3214225" y="1195750"/>
            <a:ext cx="55326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nakłady pracy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nauczyciele nie muszą za każdym razem "wymyślać koła na nowo", zamiast tego mogą ponownie wykorzystać to, co już istnieje.</a:t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22" name="Google Shape;322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5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6"/>
          <p:cNvSpPr txBox="1"/>
          <p:nvPr/>
        </p:nvSpPr>
        <p:spPr>
          <a:xfrm>
            <a:off x="3238350" y="1729650"/>
            <a:ext cx="546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Inspirują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to sposób na nowe pomysły.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6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7"/>
          <p:cNvSpPr txBox="1"/>
          <p:nvPr/>
        </p:nvSpPr>
        <p:spPr>
          <a:xfrm>
            <a:off x="3123975" y="169225"/>
            <a:ext cx="5727600" cy="41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aktywne podejście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nauczyciele mogą opracowywać różnorodne praktyczne strategie, aby wspierać proces uczenia się przez działanie w oparciu o remiksowanie/adaptowanie OZE.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otwarte licencjonowanie tworzonych OZE prowadzi do uzyskania na szerszą skalę wsparcia od kolegów, poszerza współpracę wśród uczniów i zaangażowanie ekspertów.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innowację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oferują możliwości poprawy jakości materiałów do nauczania i uczenia się, umożliwiając innym korzystanie z nich i dostarczanie konstruktywnych informacji zwrotnych.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trwałość dorobku naukowego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proces ponownego wykorzystania wiedzy zapoczątkowany przez upowszechnianie OZE trwa nawet po przejściu na emeryturę.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4" name="Google Shape;344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8"/>
          <p:cNvSpPr txBox="1"/>
          <p:nvPr/>
        </p:nvSpPr>
        <p:spPr>
          <a:xfrm>
            <a:off x="3140925" y="630625"/>
            <a:ext cx="5460000" cy="44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Poszerzają możliwości wyboru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podręczniki OZE powiększają zasoby nauczycieli i mogą zagwarantować ten sam wysoki poziom merytoryczny, co podręczniki tradycyjne.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</a:t>
            </a: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ę</a:t>
            </a: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kszają wolność akademicką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stosowanie otwartych licencji dla OZE umożliwia wydziałom regularne modyfikowanie i aktualizowanie zasobów edukacyjnych dla swoich kursów.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 wyznacznikiem innowacyjności i kreatywności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kreatywność wydziału może zaimponować potencjalnym studentom i sponsorom. Pomoże to zwiększyć liczbę studentów i podbić wartość poszczególnych nauczycieli.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8"/>
          <p:cNvSpPr txBox="1"/>
          <p:nvPr/>
        </p:nvSpPr>
        <p:spPr>
          <a:xfrm>
            <a:off x="246525" y="15004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9"/>
          <p:cNvSpPr txBox="1"/>
          <p:nvPr/>
        </p:nvSpPr>
        <p:spPr>
          <a:xfrm>
            <a:off x="3099875" y="298050"/>
            <a:ext cx="57738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Promują ekonomię skali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bezpłatne, dostępne zarówno online,          jak i w druku, można je zapisać i przechowywać bezterminowo, a przy tym dają się łatwo aktualizować. Zasoby finansowe, które w przeciwnym razie zostałyby przeznaczone na zakup podręczników, można przekierować na technologię, poprawę nauczania lub redukcję zadłużenia. 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wydziałów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jakość materiałów edukacyjnych pozytywnie wpływa na dostęp i wzrost wykorzyst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ania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przez międzyinstytucjonalnych członków wydziału.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Wykorzystują w pełni inwestycje publiczne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zasoby pochodzące z funduszy publicznych są wykorzystywane przez wiele instytucji do tworzenia wiedzy dostępnej dla wszystkich, przy obniżonych dodatkowych kosztach.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autopromocję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wizerunek kreowany w oparciu o tworzenie               i aktywne wykorzystywanie OZE może pozytywnie wzmocnić przekaz.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 międzynarodową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praca z OZE zwiększa widoczność instytucji, wzmacnia jej reputację na poziomie międzynarodowym poprzez aktywną współpracę z innymi instytucjami na całym świecie.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6" name="Google Shape;366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9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920875" y="1414475"/>
            <a:ext cx="3132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 OZE?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1316025" y="4705615"/>
            <a:ext cx="4975047" cy="5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dokument jest pochodną Polish_1. OE Benefits - ENOEL slides, </a:t>
            </a:r>
            <a:r>
              <a:rPr lang="en" sz="8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800" u="none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autorstwa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" name="Google Shape;79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" name="Google Shape;80;p3"/>
          <p:cNvSpPr txBox="1"/>
          <p:nvPr/>
        </p:nvSpPr>
        <p:spPr>
          <a:xfrm>
            <a:off x="6236975" y="484425"/>
            <a:ext cx="22953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PRZYKŁAD DOSTOSOWANIA DO TWOICH POTRZEB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643155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logo Twojej organizacji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24810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adnotację o atrybucji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0"/>
          <p:cNvSpPr txBox="1"/>
          <p:nvPr/>
        </p:nvSpPr>
        <p:spPr>
          <a:xfrm>
            <a:off x="3202900" y="240550"/>
            <a:ext cx="5776800" cy="3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Promują ekonomię skali:</a:t>
            </a: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bezpłatne, dostępne zarówno online, jak i w druku, można je zapisać  i przechowywać bezterminowo, a przy tym dają się łatwo aktualizować. Zasoby finansowe, które w przeciwnym razie zostałyby przeznaczone na zakup podręczników, można przekierować na technologię, poprawę nauczania lub redukcję zadłużenia. 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0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1"/>
          <p:cNvSpPr txBox="1"/>
          <p:nvPr/>
        </p:nvSpPr>
        <p:spPr>
          <a:xfrm>
            <a:off x="3185575" y="990750"/>
            <a:ext cx="57426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wydziałów</a:t>
            </a:r>
            <a:r>
              <a:rPr b="0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jakość materiałów edukacyjnych pozytywnie wpływa na dostęp i wzrost wykorzystywania OZE przez międzyinstytucjonalnych członków wydziału.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8" name="Google Shape;388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2"/>
          <p:cNvSpPr txBox="1"/>
          <p:nvPr/>
        </p:nvSpPr>
        <p:spPr>
          <a:xfrm>
            <a:off x="3236950" y="780100"/>
            <a:ext cx="5615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Wykorzystują w pełni inwestycje publiczne</a:t>
            </a:r>
            <a:r>
              <a:rPr b="0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zasoby pochodzące z funduszy publicznych są wykorzystywane przez wiele instytucji do tworzenia wiedzy dostępnej dla wszystkich, przy obniżonych dodatkowych kosztach.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3"/>
          <p:cNvSpPr txBox="1"/>
          <p:nvPr/>
        </p:nvSpPr>
        <p:spPr>
          <a:xfrm>
            <a:off x="3186175" y="1175550"/>
            <a:ext cx="5140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autopromocję</a:t>
            </a:r>
            <a:r>
              <a:rPr b="0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wizerunek kreowany w oparciu     o tworzenie i aktywne wykorzyst</a:t>
            </a: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anie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może pozytywnie wzmocnić przekaz.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0" name="Google Shape;410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3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4"/>
          <p:cNvSpPr txBox="1"/>
          <p:nvPr/>
        </p:nvSpPr>
        <p:spPr>
          <a:xfrm>
            <a:off x="3230050" y="780100"/>
            <a:ext cx="5721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 międzynarodową</a:t>
            </a:r>
            <a:r>
              <a:rPr b="0" i="0" lang="en" sz="3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praca z OZE zwiększa widoczność instytucji, wzmacnia jej reputację na poziomie międzynarodowym poprzez aktywną współpracę z innymi instytucjami na całym świecie.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3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5"/>
          <p:cNvSpPr txBox="1"/>
          <p:nvPr/>
        </p:nvSpPr>
        <p:spPr>
          <a:xfrm>
            <a:off x="3202900" y="770575"/>
            <a:ext cx="5477100" cy="32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Ułatwiają rekrutację</a:t>
            </a: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korzystanie z OZE zwiekszy udział uczniów, którzy dokonują wyboru kierunku studiów w oparciu o jakość oferowanych materiałów edukacyjnych.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Pozwalają zachować łącznośc z absolwentami</a:t>
            </a:r>
            <a:r>
              <a:rPr b="0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oferowanie absolwentom wysokiej jakości OZE pomaga instytucji utrzymać aktywny związek        z nimi.</a:t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2" name="Google Shape;43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5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35" name="Google Shape;435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6"/>
          <p:cNvSpPr txBox="1"/>
          <p:nvPr/>
        </p:nvSpPr>
        <p:spPr>
          <a:xfrm>
            <a:off x="3208575" y="148850"/>
            <a:ext cx="5550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Otwierają dostęp do informacji dla każdego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pozwalają na dzielenie się wiedzą na szeroką skalę dzięki odblokowywaniu zasobów edukacyjnych poprzez zastosowanie otwartych licencji.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Szeroko przekazują wiedzę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zasoby edukacyjne tworzone z podatków publicznych są dostępne publicznie, można je ponownie wykorzystać                        i udostępniać.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Stwarzają możliwość nauki przez całe życie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obecnie bycie na bieżąco                   i zapewnianie ciągłego uczenia się jest bardziej dostępne dla wszystkich. OZE wypełniają lukę między formalnymi, nieformalnymi i pozaformalnymi otwartymi możliwościami edukacyjnymi.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równość: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bezpłatne zasoby internetowe ułatwiają dostarczanie wiedzy tej samej jakości wszystkim, niezależnie od ich statusu społecznego              i ekonomicznego.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różnorodność i dostęp dla wszystkich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materiały OZE, dzięki temu, że dają możliwość dzielenia się nimi i są łatwo dostępne w Internecie, stają się doskonałym narzędziem do odkrywania i zapoznawania się z różnymi punktami widzenia.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naukę obywatelską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obecnie każdy może zdobywać i współtworzyć wiedzę, a drogę ku temu otwierają powszechnie dostępne źródła i materiały naukowe.</a:t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3" name="Google Shape;443;p36"/>
          <p:cNvCxnSpPr/>
          <p:nvPr/>
        </p:nvCxnSpPr>
        <p:spPr>
          <a:xfrm>
            <a:off x="-16650" y="452655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6"/>
          <p:cNvSpPr/>
          <p:nvPr/>
        </p:nvSpPr>
        <p:spPr>
          <a:xfrm>
            <a:off x="1328900" y="15228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6"/>
          <p:cNvSpPr/>
          <p:nvPr/>
        </p:nvSpPr>
        <p:spPr>
          <a:xfrm>
            <a:off x="-16650" y="449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6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7"/>
          <p:cNvSpPr txBox="1"/>
          <p:nvPr/>
        </p:nvSpPr>
        <p:spPr>
          <a:xfrm>
            <a:off x="3204425" y="964750"/>
            <a:ext cx="55815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Otwierają dostęp do informacji dla każdego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na dzielenie się wiedzą na szeroką skalę dzięki odblokowywaniu zasobów edukacyjnych poprzez zastosowanie otwartych licencji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5" name="Google Shape;455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6" name="Google Shape;45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37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8"/>
          <p:cNvSpPr txBox="1"/>
          <p:nvPr/>
        </p:nvSpPr>
        <p:spPr>
          <a:xfrm>
            <a:off x="3080350" y="1175550"/>
            <a:ext cx="5551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Szeroko przekazują wiedzę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zasoby edukacyjne tworzone               z podatków publicznych są dostępne publicznie, można je ponownie wykorzystać i udostępniać.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6" name="Google Shape;466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7" name="Google Shape;46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8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39"/>
          <p:cNvSpPr txBox="1"/>
          <p:nvPr/>
        </p:nvSpPr>
        <p:spPr>
          <a:xfrm>
            <a:off x="3180575" y="509500"/>
            <a:ext cx="56931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Stwarzają możliwość nauki przez całe życie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obecnie bycie na bieżąco                         i zapewnianie ciągłego uczenia się jest bardziej dostępne dla wszystkich. OZE wypełniają lukę między formalnymi, nieformalnymi i pozaformalnymi otwartymi możliwościami edukacyjnymi.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7" name="Google Shape;477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8" name="Google Shape;47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39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/>
          <p:nvPr/>
        </p:nvSpPr>
        <p:spPr>
          <a:xfrm>
            <a:off x="3920875" y="1414475"/>
            <a:ext cx="3132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 OZE?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" name="Google Shape;93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40"/>
          <p:cNvSpPr txBox="1"/>
          <p:nvPr/>
        </p:nvSpPr>
        <p:spPr>
          <a:xfrm>
            <a:off x="3080350" y="1010950"/>
            <a:ext cx="55518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równość: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bezpłatne zasoby internetowe ułatwiają dostarczanie wiedzy tej samej jakości wszystkim, niezależnie od ich statusu społecznego                   i ekonomicznego.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88" name="Google Shape;488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9" name="Google Shape;48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40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41"/>
          <p:cNvSpPr txBox="1"/>
          <p:nvPr/>
        </p:nvSpPr>
        <p:spPr>
          <a:xfrm>
            <a:off x="3174925" y="575250"/>
            <a:ext cx="56709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różnorodność           i dostęp dla wszystkich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materiały OZE, dzięki temu, że dają możliwość dzielenia się nimi i są łatwo dostępne w Internecie, stają się doskonałym narzędziem do odkrywania i zapoznawania się             z różnymi punktami widzenia.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9" name="Google Shape;499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0" name="Google Shape;50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41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2"/>
          <p:cNvSpPr txBox="1"/>
          <p:nvPr/>
        </p:nvSpPr>
        <p:spPr>
          <a:xfrm>
            <a:off x="3202900" y="944550"/>
            <a:ext cx="55224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naukę obywatelską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obecnie każdy może zdobywać            i współtworzyć wiedzę, a drogę ku temu otwierają powszechnie dostępne źródła i materiały naukowe.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10" name="Google Shape;510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1" name="Google Shape;51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2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3"/>
          <p:cNvSpPr txBox="1"/>
          <p:nvPr/>
        </p:nvSpPr>
        <p:spPr>
          <a:xfrm>
            <a:off x="3203075" y="407250"/>
            <a:ext cx="5395200" cy="48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każdy może wspierać poprawę jakości OZE, po prostu zadając pytania w celu ich wyjaśnienia. Brak dostępu to brak pytań, brak pytań to brak wątpliwości, brak wątpliwości to brak usprawnień.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Niwelują granice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OZE to wspaniały sposób     na dzielenie się wiedzą ponad granicami. Umożliwiają dokon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ywanie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adaptacji, które sprawdzają się w specyficznym lokalnym kontekście.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21" name="Google Shape;521;p4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2" name="Google Shape;522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4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43"/>
          <p:cNvSpPr txBox="1"/>
          <p:nvPr/>
        </p:nvSpPr>
        <p:spPr>
          <a:xfrm>
            <a:off x="232200" y="1480200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Korzyści       z otwartej edukacji dla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3047b4fb9d1_0_0"/>
          <p:cNvSpPr txBox="1"/>
          <p:nvPr/>
        </p:nvSpPr>
        <p:spPr>
          <a:xfrm>
            <a:off x="3113800" y="22600"/>
            <a:ext cx="6030000" cy="45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zawodowy: </a:t>
            </a:r>
            <a:r>
              <a:rPr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Zaangażowanie w zarządzanie OZE i OE na poziomie bibliotecznym, instytucjonalnym, krajowym lub międzynarodowym może być wykorzystane do rozwoju zawodowego poza "tradycyjnymi" lub bardziej ugruntowanymi dziedzinami wiedzy specjalistycznej (np. tworzenie kolekcji, metadane itp.).</a:t>
            </a:r>
            <a:endParaRPr sz="12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Pomagają w uznaniu bibliotekarzy jako cenionych partnerów: </a:t>
            </a:r>
            <a:r>
              <a:rPr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Dzięki swojej wiedzy specjalistycznej w zakresie otwartej pedagogiki i otwartych licencji, bibliotekarze są uznawani przez edukatorów i naukowców za zaufanych partnerów w wyszukiwaniu, dostosowywaniu i tworzeniu wiarygodnych zasobów edukacyjnych.</a:t>
            </a:r>
            <a:endParaRPr sz="12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Rozwijają synergię z otwartą nauką: </a:t>
            </a:r>
            <a:r>
              <a:rPr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Otwarta Nauka i Otwarta Edukacja są często odrębne i wiedza jest przekazywana przez różnych specjalistów. Bibliotekarze ze swoim bardziej holistycznym podejściem do otwartości mogą połączyć te dwa obszary, wspierając otwartą kulturę w instytucji/społeczności akademickiej.</a:t>
            </a:r>
            <a:endParaRPr sz="12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Promują współpracę i dzielenie się wiedzą: </a:t>
            </a:r>
            <a:r>
              <a:rPr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Bibliotekarze odgrywają zasadniczą rolę w ułatwianiu współpracy poprzez opiekę nad otwartymi zasobami, organizowanie sesji szkoleniowych i warsztatów na tematy związane z otwartą edukacją oraz wspieranie społeczności praktyków wokół otwartej edukacji,            co jednocześnie poszerza ich własne sieci zawodowe.</a:t>
            </a:r>
            <a:endParaRPr sz="12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Obniżają koszty: </a:t>
            </a:r>
            <a:r>
              <a:rPr lang="en" sz="12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przyczyniają się do oszczędności w budżetach bibliotecznych związanych z zakupem drogich i restrykcyjnych licencji na publikacje komercyjne. Sprawdzają się również jako alternatywa dla literatury wykorzystywanej na zajęciach przez nauczycieli i studentów. Ta korzyść przyczynia się do niezbędnej transformacji budżetów bibliotek i uniwersytetów w zakresie otwartego dostępu w dłuższej perspektywie.</a:t>
            </a:r>
            <a:endParaRPr b="0" i="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3047b4fb9d1_0_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3047b4fb9d1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3047b4fb9d1_0_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3047b4fb9d1_0_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4" name="Google Shape;534;g3047b4fb9d1_0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5" name="Google Shape;535;g3047b4fb9d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3047b4fb9d1_0_1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3047b4fb9d1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3047b4fb9d1_0_1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3" name="Google Shape;543;g3047b4fb9d1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4" name="Google Shape;544;g3047b4fb9d1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3047b4fb9d1_0_1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6" name="Google Shape;546;g3047b4fb9d1_0_10"/>
          <p:cNvSpPr txBox="1"/>
          <p:nvPr/>
        </p:nvSpPr>
        <p:spPr>
          <a:xfrm>
            <a:off x="3208575" y="355050"/>
            <a:ext cx="57222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zawodowy: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Zaangażowanie w zarządzanie OZE       i OE na poziomie bibliotecznym, instytucjonalnym, krajowym lub międzynarodowym może być wykorzystane do rozwoju zawodowego poza "tradycyjnymi" lub bardziej ugruntowanymi dziedzinami wiedzy specjalistycznej (np. tworzenie kolekcji, metadane itp.)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3047b4fb9d1_0_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3047b4fb9d1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3047b4fb9d1_0_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Google Shape;554;g3047b4fb9d1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5" name="Google Shape;555;g3047b4fb9d1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3047b4fb9d1_0_2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7" name="Google Shape;557;g3047b4fb9d1_0_20"/>
          <p:cNvSpPr txBox="1"/>
          <p:nvPr/>
        </p:nvSpPr>
        <p:spPr>
          <a:xfrm>
            <a:off x="3218450" y="335375"/>
            <a:ext cx="5574300" cy="40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Pomagają w uznaniu bibliotekarzy jako cenionych partnerów: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Dzięki swojej wiedzy specjalistycznej w zakresie otwartej pedagogiki             i otwartych licencji, bibliotekarze są uznawani przez edukatorów                 i naukowców za zaufanych partnerów w wyszukiwaniu, dostosowywaniu       i tworzeniu wiarygodnych zasobów edukacyjnych.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3047b4fb9d1_0_30"/>
          <p:cNvSpPr txBox="1"/>
          <p:nvPr/>
        </p:nvSpPr>
        <p:spPr>
          <a:xfrm>
            <a:off x="3242625" y="396875"/>
            <a:ext cx="5691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Rozwijają synergię z otwartą nauką: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Otwarta Nauka i Otwarta Edukacja są często odrębne i wiedza jest przekazywana przez różnych specjalistów. Bibliotekarze ze swoim bardziej holistycznym podejściem do otwartości mogą połączyć te dwa obszary, wspierając otwartą kulturę   w instytucji/społeczności akademickiej.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3047b4fb9d1_0_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3047b4fb9d1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g3047b4fb9d1_0_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g3047b4fb9d1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7" name="Google Shape;567;g3047b4fb9d1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g3047b4fb9d1_0_3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3047b4fb9d1_0_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3047b4fb9d1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3047b4fb9d1_0_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g3047b4fb9d1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7" name="Google Shape;577;g3047b4fb9d1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3047b4fb9d1_0_4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9" name="Google Shape;579;g3047b4fb9d1_0_40"/>
          <p:cNvSpPr txBox="1"/>
          <p:nvPr/>
        </p:nvSpPr>
        <p:spPr>
          <a:xfrm>
            <a:off x="3208575" y="113400"/>
            <a:ext cx="56649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Promują współpracę i dzielenie się wiedzą: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Bibliotekarze odgrywają zasadniczą rolę w ułatwianiu współpracy poprzez opiekę nad otwartymi zasobami, organizowanie sesji szkoleniowych       i warsztatów na tematy związane         z otwartą edukacją oraz wspieranie społeczności praktyków wokół otwartej edukacji, co jednocześnie poszerza ich własne sieci zawodowe.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3047b4fb9d1_0_50"/>
          <p:cNvSpPr txBox="1"/>
          <p:nvPr/>
        </p:nvSpPr>
        <p:spPr>
          <a:xfrm>
            <a:off x="3027825" y="25650"/>
            <a:ext cx="5988900" cy="44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Obniżają koszty: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przyczyniają się do oszczędności         w budżetach bibliotecznych związanych     z zakupem drogich i restrykcyjnych licencji na publikacje komercyjne. Sprawdzają się również jako alternatywa dla literatury wykorzystywanej na zajęciach przez nauczycieli i studentów. Ta korzyść przyczynia się do niezbędnej transformacji budżetów bibliotek i uniwersytetów           w zakresie otwartego dostępu w dłuższej perspektywie.</a:t>
            </a:r>
            <a:endParaRPr b="0" i="0" sz="23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g3047b4fb9d1_0_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3047b4fb9d1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g3047b4fb9d1_0_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g3047b4fb9d1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9" name="Google Shape;589;g3047b4fb9d1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g3047b4fb9d1_0_5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/>
        </p:nvSpPr>
        <p:spPr>
          <a:xfrm>
            <a:off x="3897600" y="1463050"/>
            <a:ext cx="5246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są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licencje?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5"/>
          <p:cNvSpPr txBox="1"/>
          <p:nvPr/>
        </p:nvSpPr>
        <p:spPr>
          <a:xfrm>
            <a:off x="1316029" y="1575300"/>
            <a:ext cx="26412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3047b4fb9d1_0_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3047b4fb9d1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3047b4fb9d1_0_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g3047b4fb9d1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9" name="Google Shape;599;g3047b4fb9d1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g3047b4fb9d1_0_6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1" name="Google Shape;601;g3047b4fb9d1_0_60"/>
          <p:cNvSpPr txBox="1"/>
          <p:nvPr/>
        </p:nvSpPr>
        <p:spPr>
          <a:xfrm>
            <a:off x="3112625" y="25650"/>
            <a:ext cx="5922300" cy="45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Przyciągają nowych bibliotekarzy do zawodu: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Silny związek między otwartą edukacją a sprawiedliwością społeczną sprawia, że bibliotekarstwo jest atrakcyjnym wyborem kariery dla wschodzących profesjonalistów i nowych grup bibliotekarzy.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Zwiększają rozpoznawalność: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Deweloperzy i twórcy OZE zyskują reputację na całym świecie dzięki swoim pracom, które promują otwartość i inne uniwersalne wartości. Doceniana już rola bibliotekarzy/specjalistów ds. informacji jako kuratorów materiałów edukacyjnych staje się jeszcze bardziej widoczna dzięki OE.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Zwiększają wpływ i zasięg: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są pomocne             w rozszerzeniu zasięgu i wpływu bibliotekarzy poza ich własną instytucję.</a:t>
            </a:r>
            <a:endParaRPr b="0" i="0" sz="18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3047b4fb9d1_0_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g3047b4fb9d1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g3047b4fb9d1_0_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9" name="Google Shape;609;g3047b4fb9d1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0" name="Google Shape;610;g3047b4fb9d1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g3047b4fb9d1_0_70"/>
          <p:cNvSpPr txBox="1"/>
          <p:nvPr/>
        </p:nvSpPr>
        <p:spPr>
          <a:xfrm>
            <a:off x="232200" y="1505375"/>
            <a:ext cx="2494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orzyści         z otwartej edukacji dla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2" name="Google Shape;612;g3047b4fb9d1_0_70"/>
          <p:cNvSpPr txBox="1"/>
          <p:nvPr/>
        </p:nvSpPr>
        <p:spPr>
          <a:xfrm>
            <a:off x="3046700" y="-39450"/>
            <a:ext cx="6064500" cy="45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Przyczyniają się do realizacji celów zrównoważonego rozwoju: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są pomocne              w bardziej konkretnym i wymiernym przyczynianiu się do realizacji celów zrównoważonego rozwoju.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Zapewniają zgodność ze strategią EDI: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Bibliotekarze wykorzystują Otwartą Edukację jako strategiczne narzędzie do realizacji celów równości, różnorodności   i integracji, zapewniając, że środowiska edukacyjne są dostępne i integracyjne dla wszystkich.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Wspierają wzajemne uczenie się: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Bibliotekarze kultywują uczenie się przez całe życie, zapewniając różnorodne możliwości edukacyjne i wzajemne wsparcie w swoich społecznościach.</a:t>
            </a:r>
            <a:endParaRPr i="0" sz="21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44"/>
          <p:cNvSpPr txBox="1"/>
          <p:nvPr/>
        </p:nvSpPr>
        <p:spPr>
          <a:xfrm>
            <a:off x="976425" y="2686300"/>
            <a:ext cx="75501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“Polish_OE Benefits - ENOEL Toolkit” is an adaptation of “An ENOEL Toolkit” (version 4) published as of 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Polish”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Kamila Kokot-Kanikuła and 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Agata Morka 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the Polish translation.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8" name="Google Shape;618;p4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9" name="Google Shape;619;p4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16355" y="5743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44"/>
          <p:cNvSpPr txBox="1"/>
          <p:nvPr/>
        </p:nvSpPr>
        <p:spPr>
          <a:xfrm>
            <a:off x="20204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1" name="Google Shape;621;p44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2" name="Google Shape;622;p4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4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4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44"/>
          <p:cNvSpPr txBox="1"/>
          <p:nvPr/>
        </p:nvSpPr>
        <p:spPr>
          <a:xfrm>
            <a:off x="4261200" y="538100"/>
            <a:ext cx="49005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</a:t>
            </a:r>
            <a:b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narzędzi ENOEL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"/>
          <p:cNvSpPr txBox="1"/>
          <p:nvPr/>
        </p:nvSpPr>
        <p:spPr>
          <a:xfrm>
            <a:off x="3885350" y="151162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możesz zrobić z OZE?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6"/>
          <p:cNvSpPr txBox="1"/>
          <p:nvPr/>
        </p:nvSpPr>
        <p:spPr>
          <a:xfrm>
            <a:off x="1316029" y="1575300"/>
            <a:ext cx="26412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 txBox="1"/>
          <p:nvPr/>
        </p:nvSpPr>
        <p:spPr>
          <a:xfrm>
            <a:off x="3884625" y="148902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</a:t>
            </a:r>
            <a:r>
              <a:rPr b="1" i="0" lang="en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powinny </a:t>
            </a: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być dostępne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7"/>
          <p:cNvSpPr txBox="1"/>
          <p:nvPr/>
        </p:nvSpPr>
        <p:spPr>
          <a:xfrm>
            <a:off x="1316029" y="1575300"/>
            <a:ext cx="25686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3" name="Google Shape;12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 txBox="1"/>
          <p:nvPr/>
        </p:nvSpPr>
        <p:spPr>
          <a:xfrm>
            <a:off x="3592950" y="1250525"/>
            <a:ext cx="61152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b="1" i="0" lang="en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powinny </a:t>
            </a:r>
            <a:br>
              <a:rPr b="1" i="0" lang="en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4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być wielokrotnego użytku</a:t>
            </a:r>
            <a:endParaRPr b="1" i="0" sz="4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8"/>
          <p:cNvSpPr txBox="1"/>
          <p:nvPr/>
        </p:nvSpPr>
        <p:spPr>
          <a:xfrm>
            <a:off x="1316030" y="1575300"/>
            <a:ext cx="2447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/>
          <p:nvPr/>
        </p:nvSpPr>
        <p:spPr>
          <a:xfrm>
            <a:off x="2507700" y="1477100"/>
            <a:ext cx="5537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licencje szanują prawa własności intelektualnej właściciela praw autorskich i zapewniają zezwolenia przyznające społeczeństwu prawa do dostępu, ponownego wykorzystania, użytku, adaptacji i redystrybucji materiałów edukacyjnych”.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9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zym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są otwarte licencje?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4" name="Google Shape;14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9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2519000" y="3868000"/>
            <a:ext cx="6624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